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1" r:id="rId2"/>
    <p:sldId id="257" r:id="rId3"/>
    <p:sldId id="259" r:id="rId4"/>
    <p:sldId id="258" r:id="rId5"/>
    <p:sldId id="262" r:id="rId6"/>
    <p:sldId id="263" r:id="rId7"/>
    <p:sldId id="256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557C3B-547B-45FB-AF74-9180EA75394F}" type="datetimeFigureOut">
              <a:rPr lang="ru-RU" smtClean="0"/>
              <a:t>22.11.2015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DEC4FC-5FA9-4287-B091-45744E9FED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1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ru-RU" dirty="0" smtClean="0"/>
              <a:t>Скажи сколько</a:t>
            </a:r>
            <a:r>
              <a:rPr lang="ru-RU" baseline="0" dirty="0" smtClean="0"/>
              <a:t> животных на ферме? 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 </a:t>
            </a:r>
            <a:r>
              <a:rPr lang="ru-RU" baseline="0" dirty="0" smtClean="0"/>
              <a:t>Ра</a:t>
            </a:r>
            <a:r>
              <a:rPr lang="en-US" baseline="0" dirty="0" smtClean="0"/>
              <a:t>c</a:t>
            </a:r>
            <a:r>
              <a:rPr lang="ru-RU" baseline="0" dirty="0" smtClean="0"/>
              <a:t>спроси Джона о его ферме. </a:t>
            </a:r>
            <a:r>
              <a:rPr lang="en-US" baseline="0" dirty="0" smtClean="0"/>
              <a:t>Have you got…?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 </a:t>
            </a:r>
            <a:r>
              <a:rPr lang="ru-RU" baseline="0" dirty="0" smtClean="0"/>
              <a:t>Расскажи о фермере Джона, так словно это  твоя ферма</a:t>
            </a:r>
            <a:r>
              <a:rPr lang="en-US" baseline="0" dirty="0" smtClean="0"/>
              <a:t>.</a:t>
            </a:r>
            <a:r>
              <a:rPr lang="ru-RU" baseline="0" dirty="0" smtClean="0"/>
              <a:t> </a:t>
            </a:r>
            <a:r>
              <a:rPr lang="en-US" baseline="0" dirty="0" smtClean="0"/>
              <a:t>I have got…</a:t>
            </a:r>
            <a:r>
              <a:rPr lang="ru-RU" baseline="0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DEC4FC-5FA9-4287-B091-45744E9FEDC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890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2BE74-50DA-4E1A-B35B-9233E0983540}" type="datetimeFigureOut">
              <a:rPr lang="ru-RU" smtClean="0"/>
              <a:t>22.11.2015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BFC1-BABF-49AD-86F9-FEACCE98C9E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2BE74-50DA-4E1A-B35B-9233E0983540}" type="datetimeFigureOut">
              <a:rPr lang="ru-RU" smtClean="0"/>
              <a:t>22.11.2015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BFC1-BABF-49AD-86F9-FEACCE98C9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2BE74-50DA-4E1A-B35B-9233E0983540}" type="datetimeFigureOut">
              <a:rPr lang="ru-RU" smtClean="0"/>
              <a:t>22.11.2015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BFC1-BABF-49AD-86F9-FEACCE98C9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2BE74-50DA-4E1A-B35B-9233E0983540}" type="datetimeFigureOut">
              <a:rPr lang="ru-RU" smtClean="0"/>
              <a:t>22.11.2015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BFC1-BABF-49AD-86F9-FEACCE98C9E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2BE74-50DA-4E1A-B35B-9233E0983540}" type="datetimeFigureOut">
              <a:rPr lang="ru-RU" smtClean="0"/>
              <a:t>22.11.2015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BFC1-BABF-49AD-86F9-FEACCE98C9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2BE74-50DA-4E1A-B35B-9233E0983540}" type="datetimeFigureOut">
              <a:rPr lang="ru-RU" smtClean="0"/>
              <a:t>22.11.2015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BFC1-BABF-49AD-86F9-FEACCE98C9E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2BE74-50DA-4E1A-B35B-9233E0983540}" type="datetimeFigureOut">
              <a:rPr lang="ru-RU" smtClean="0"/>
              <a:t>22.11.2015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BFC1-BABF-49AD-86F9-FEACCE98C9E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2BE74-50DA-4E1A-B35B-9233E0983540}" type="datetimeFigureOut">
              <a:rPr lang="ru-RU" smtClean="0"/>
              <a:t>22.11.2015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BFC1-BABF-49AD-86F9-FEACCE98C9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2BE74-50DA-4E1A-B35B-9233E0983540}" type="datetimeFigureOut">
              <a:rPr lang="ru-RU" smtClean="0"/>
              <a:t>22.11.2015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BFC1-BABF-49AD-86F9-FEACCE98C9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2BE74-50DA-4E1A-B35B-9233E0983540}" type="datetimeFigureOut">
              <a:rPr lang="ru-RU" smtClean="0"/>
              <a:t>22.11.2015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BFC1-BABF-49AD-86F9-FEACCE98C9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2BE74-50DA-4E1A-B35B-9233E0983540}" type="datetimeFigureOut">
              <a:rPr lang="ru-RU" smtClean="0"/>
              <a:t>22.11.2015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3BFC1-BABF-49AD-86F9-FEACCE98C9E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622BE74-50DA-4E1A-B35B-9233E0983540}" type="datetimeFigureOut">
              <a:rPr lang="ru-RU" smtClean="0"/>
              <a:t>22.11.2015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0C3BFC1-BABF-49AD-86F9-FEACCE98C9E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9"/>
            <a:ext cx="8136904" cy="1224136"/>
          </a:xfrm>
        </p:spPr>
        <p:txBody>
          <a:bodyPr/>
          <a:lstStyle/>
          <a:p>
            <a:pPr marL="18288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23rd </a:t>
            </a:r>
            <a:r>
              <a:rPr lang="en-US" dirty="0" smtClean="0">
                <a:solidFill>
                  <a:srgbClr val="FF0000"/>
                </a:solidFill>
              </a:rPr>
              <a:t>of November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09411" y="1916832"/>
            <a:ext cx="8748464" cy="882119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  I’m sad        I’m </a:t>
            </a:r>
            <a:r>
              <a:rPr lang="en-US" sz="4400" b="1" dirty="0">
                <a:solidFill>
                  <a:srgbClr val="FF0000"/>
                </a:solidFill>
              </a:rPr>
              <a:t>fine </a:t>
            </a:r>
            <a:r>
              <a:rPr lang="en-US" sz="4400" b="1" dirty="0" smtClean="0">
                <a:solidFill>
                  <a:srgbClr val="FF0000"/>
                </a:solidFill>
              </a:rPr>
              <a:t>     So </a:t>
            </a:r>
            <a:r>
              <a:rPr lang="en-US" sz="4400" b="1" dirty="0" err="1" smtClean="0">
                <a:solidFill>
                  <a:srgbClr val="FF0000"/>
                </a:solidFill>
              </a:rPr>
              <a:t>so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36912"/>
            <a:ext cx="916728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077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The 23</a:t>
            </a:r>
            <a:r>
              <a:rPr lang="en-US" baseline="30000" dirty="0" smtClean="0">
                <a:solidFill>
                  <a:srgbClr val="FF0000"/>
                </a:solidFill>
              </a:rPr>
              <a:t>rd</a:t>
            </a:r>
            <a:r>
              <a:rPr lang="en-US" dirty="0" smtClean="0">
                <a:solidFill>
                  <a:srgbClr val="FF0000"/>
                </a:solidFill>
              </a:rPr>
              <a:t> of November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[k]</a:t>
            </a:r>
            <a:r>
              <a:rPr lang="en-US" dirty="0" smtClean="0">
                <a:solidFill>
                  <a:srgbClr val="FF0000"/>
                </a:solidFill>
              </a:rPr>
              <a:t> –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cockerel, car, cook, cake, truck;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[s]</a:t>
            </a:r>
            <a:r>
              <a:rPr lang="en-US" dirty="0" smtClean="0">
                <a:solidFill>
                  <a:srgbClr val="FF0000"/>
                </a:solidFill>
              </a:rPr>
              <a:t> –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city, sit, socks, cinema, soup;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[</a:t>
            </a:r>
            <a:r>
              <a:rPr lang="el-GR" sz="3600" dirty="0" smtClean="0">
                <a:solidFill>
                  <a:schemeClr val="bg2">
                    <a:lumMod val="25000"/>
                  </a:schemeClr>
                </a:solidFill>
              </a:rPr>
              <a:t>Λ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]</a:t>
            </a:r>
            <a:r>
              <a:rPr lang="en-US" dirty="0" smtClean="0">
                <a:solidFill>
                  <a:srgbClr val="FF0000"/>
                </a:solidFill>
              </a:rPr>
              <a:t> –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cup, truck, summer, bus.</a:t>
            </a:r>
            <a:br>
              <a:rPr lang="en-US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2800" dirty="0" smtClean="0">
                <a:solidFill>
                  <a:srgbClr val="7030A0"/>
                </a:solidFill>
              </a:rPr>
              <a:t>Clap your hands when you hear:</a:t>
            </a:r>
            <a:br>
              <a:rPr lang="en-US" sz="2800" dirty="0" smtClean="0">
                <a:solidFill>
                  <a:srgbClr val="7030A0"/>
                </a:solidFill>
              </a:rPr>
            </a:br>
            <a:r>
              <a:rPr lang="en-US" sz="3200" dirty="0" smtClean="0">
                <a:solidFill>
                  <a:srgbClr val="7030A0"/>
                </a:solidFill>
              </a:rPr>
              <a:t>[k]</a:t>
            </a:r>
            <a:r>
              <a:rPr lang="en-US" sz="2800" dirty="0" smtClean="0">
                <a:solidFill>
                  <a:srgbClr val="7030A0"/>
                </a:solidFill>
              </a:rPr>
              <a:t> –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</a:rPr>
              <a:t>cockerel,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</a:rPr>
              <a:t>socks,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</a:rPr>
              <a:t>bus,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</a:rPr>
              <a:t>truck,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</a:rPr>
              <a:t>car.</a:t>
            </a:r>
            <a:br>
              <a:rPr lang="en-US" sz="32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3200" dirty="0" smtClean="0">
                <a:solidFill>
                  <a:srgbClr val="7030A0"/>
                </a:solidFill>
              </a:rPr>
              <a:t>[</a:t>
            </a:r>
            <a:r>
              <a:rPr lang="el-GR" sz="2400" dirty="0">
                <a:solidFill>
                  <a:srgbClr val="7030A0"/>
                </a:solidFill>
              </a:rPr>
              <a:t>Λ</a:t>
            </a:r>
            <a:r>
              <a:rPr lang="en-US" sz="3200" dirty="0" smtClean="0">
                <a:solidFill>
                  <a:srgbClr val="7030A0"/>
                </a:solidFill>
              </a:rPr>
              <a:t>]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</a:rPr>
              <a:t> – cup, 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cook, sit, bus, summer.</a:t>
            </a:r>
            <a:b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3200" dirty="0">
                <a:solidFill>
                  <a:srgbClr val="7030A0"/>
                </a:solidFill>
              </a:rPr>
              <a:t>[s</a:t>
            </a:r>
            <a:r>
              <a:rPr lang="en-US" sz="3200" dirty="0" smtClean="0">
                <a:solidFill>
                  <a:srgbClr val="7030A0"/>
                </a:solidFill>
              </a:rPr>
              <a:t>]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– 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soup, car, cinema, summer, cup.</a:t>
            </a:r>
            <a:b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0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107504" y="836712"/>
            <a:ext cx="4495800" cy="540060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de-DE" sz="6000" b="1" dirty="0" smtClean="0"/>
              <a:t>[ɪ:]</a:t>
            </a: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6600" b="1" dirty="0" smtClean="0">
                <a:latin typeface="Times New Roman"/>
                <a:ea typeface="Calibri"/>
                <a:cs typeface="Times New Roman"/>
              </a:rPr>
              <a:t>P</a:t>
            </a:r>
            <a:r>
              <a:rPr lang="en-US" sz="66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e</a:t>
            </a:r>
            <a:r>
              <a:rPr lang="en-US" sz="6600" b="1" dirty="0" smtClean="0">
                <a:latin typeface="Times New Roman"/>
                <a:ea typeface="Calibri"/>
                <a:cs typeface="Times New Roman"/>
              </a:rPr>
              <a:t>te 	sh</a:t>
            </a:r>
            <a:r>
              <a:rPr lang="en-US" sz="66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e   </a:t>
            </a:r>
            <a:r>
              <a:rPr lang="en-US" sz="6600" b="1" dirty="0" smtClean="0">
                <a:latin typeface="Times New Roman"/>
                <a:ea typeface="Calibri"/>
                <a:cs typeface="Times New Roman"/>
              </a:rPr>
              <a:t>h</a:t>
            </a:r>
            <a:r>
              <a:rPr lang="en-US" sz="66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e</a:t>
            </a:r>
            <a:endParaRPr lang="ru-RU" sz="105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6600" b="1" dirty="0" smtClean="0">
                <a:latin typeface="Times New Roman"/>
                <a:ea typeface="Calibri"/>
                <a:cs typeface="Times New Roman"/>
              </a:rPr>
              <a:t>b</a:t>
            </a:r>
            <a:r>
              <a:rPr lang="en-US" sz="66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ee</a:t>
            </a:r>
            <a:r>
              <a:rPr lang="en-US" sz="6600" b="1" dirty="0" smtClean="0">
                <a:latin typeface="Times New Roman"/>
                <a:ea typeface="Calibri"/>
                <a:cs typeface="Times New Roman"/>
              </a:rPr>
              <a:t>	tr</a:t>
            </a:r>
            <a:r>
              <a:rPr lang="en-US" sz="66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ee</a:t>
            </a:r>
            <a:endParaRPr lang="ru-RU" sz="105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6600" b="1" dirty="0" smtClean="0">
                <a:latin typeface="Times New Roman"/>
                <a:ea typeface="Calibri"/>
                <a:cs typeface="Times New Roman"/>
              </a:rPr>
              <a:t>thr</a:t>
            </a:r>
            <a:r>
              <a:rPr lang="en-US" sz="66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ee   </a:t>
            </a:r>
            <a:r>
              <a:rPr lang="en-US" sz="6600" b="1" dirty="0" smtClean="0">
                <a:latin typeface="Times New Roman"/>
                <a:ea typeface="Calibri"/>
                <a:cs typeface="Times New Roman"/>
              </a:rPr>
              <a:t>m</a:t>
            </a:r>
            <a:r>
              <a:rPr lang="en-US" sz="66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ee</a:t>
            </a:r>
            <a:r>
              <a:rPr lang="en-US" sz="6600" b="1" dirty="0" smtClean="0">
                <a:latin typeface="Times New Roman"/>
                <a:ea typeface="Calibri"/>
                <a:cs typeface="Times New Roman"/>
              </a:rPr>
              <a:t>t	</a:t>
            </a:r>
            <a:endParaRPr lang="ru-RU" sz="105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6200" dirty="0" err="1">
                <a:solidFill>
                  <a:srgbClr val="FF0000"/>
                </a:solidFill>
                <a:ea typeface="Calibri"/>
                <a:cs typeface="Times New Roman"/>
              </a:rPr>
              <a:t>e</a:t>
            </a:r>
            <a:r>
              <a:rPr lang="en-US" sz="6200" dirty="0" err="1" smtClean="0">
                <a:solidFill>
                  <a:srgbClr val="FF0000"/>
                </a:solidFill>
                <a:ea typeface="Calibri"/>
                <a:cs typeface="Times New Roman"/>
              </a:rPr>
              <a:t>r</a:t>
            </a:r>
            <a:r>
              <a:rPr lang="en-US" sz="6200" dirty="0" smtClean="0">
                <a:solidFill>
                  <a:srgbClr val="FF0000"/>
                </a:solidFill>
                <a:ea typeface="Calibri"/>
                <a:cs typeface="Times New Roman"/>
              </a:rPr>
              <a:t> – </a:t>
            </a:r>
            <a:r>
              <a:rPr lang="en-US" sz="5200" dirty="0" smtClean="0">
                <a:solidFill>
                  <a:srgbClr val="FF0000"/>
                </a:solidFill>
                <a:ea typeface="Calibri"/>
                <a:cs typeface="Times New Roman"/>
              </a:rPr>
              <a:t>[</a:t>
            </a:r>
            <a:r>
              <a:rPr lang="en-US" sz="4200" b="1" dirty="0" smtClean="0">
                <a:solidFill>
                  <a:srgbClr val="FF0000"/>
                </a:solidFill>
                <a:ea typeface="Calibri"/>
                <a:cs typeface="Times New Roman"/>
              </a:rPr>
              <a:t>3:</a:t>
            </a:r>
            <a:r>
              <a:rPr lang="en-US" sz="5200" dirty="0" smtClean="0">
                <a:solidFill>
                  <a:srgbClr val="FF0000"/>
                </a:solidFill>
                <a:ea typeface="Calibri"/>
                <a:cs typeface="Times New Roman"/>
              </a:rPr>
              <a:t>] her, </a:t>
            </a:r>
            <a:r>
              <a:rPr lang="en-US" sz="5200" dirty="0" err="1" smtClean="0">
                <a:solidFill>
                  <a:srgbClr val="FF0000"/>
                </a:solidFill>
                <a:ea typeface="Calibri"/>
                <a:cs typeface="Times New Roman"/>
              </a:rPr>
              <a:t>term,herd</a:t>
            </a:r>
            <a:r>
              <a:rPr lang="en-US" sz="5200" dirty="0" smtClean="0">
                <a:solidFill>
                  <a:srgbClr val="FF0000"/>
                </a:solidFill>
                <a:ea typeface="Calibri"/>
                <a:cs typeface="Times New Roman"/>
              </a:rPr>
              <a:t>  </a:t>
            </a:r>
            <a:endParaRPr lang="ru-RU" sz="62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>
              <a:buNone/>
            </a:pPr>
            <a:endParaRPr lang="ru-RU" sz="6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4499992" y="800708"/>
            <a:ext cx="4315233" cy="518457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6000" dirty="0"/>
              <a:t> </a:t>
            </a:r>
            <a:r>
              <a:rPr lang="de-DE" sz="6000" b="1" dirty="0" smtClean="0"/>
              <a:t>[e] </a:t>
            </a: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de-DE" sz="6600" b="1" dirty="0" smtClean="0">
                <a:latin typeface="Times New Roman"/>
                <a:ea typeface="Calibri"/>
                <a:cs typeface="Times New Roman"/>
              </a:rPr>
              <a:t>B</a:t>
            </a:r>
            <a:r>
              <a:rPr lang="de-DE" sz="66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e</a:t>
            </a:r>
            <a:r>
              <a:rPr lang="de-DE" sz="6600" b="1" dirty="0" smtClean="0">
                <a:latin typeface="Times New Roman"/>
                <a:ea typeface="Calibri"/>
                <a:cs typeface="Times New Roman"/>
              </a:rPr>
              <a:t>n	</a:t>
            </a:r>
            <a:r>
              <a:rPr lang="de-DE" sz="6600" b="1" dirty="0" err="1" smtClean="0">
                <a:latin typeface="Times New Roman"/>
                <a:ea typeface="Calibri"/>
                <a:cs typeface="Times New Roman"/>
              </a:rPr>
              <a:t>t</a:t>
            </a:r>
            <a:r>
              <a:rPr lang="de-DE" sz="6600" b="1" dirty="0" err="1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e</a:t>
            </a:r>
            <a:r>
              <a:rPr lang="de-DE" sz="6600" b="1" dirty="0" err="1" smtClean="0">
                <a:latin typeface="Times New Roman"/>
                <a:ea typeface="Calibri"/>
                <a:cs typeface="Times New Roman"/>
              </a:rPr>
              <a:t>n</a:t>
            </a:r>
            <a:endParaRPr lang="ru-RU" sz="105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de-DE" sz="6600" b="1" dirty="0" err="1" smtClean="0">
                <a:latin typeface="Times New Roman"/>
                <a:ea typeface="Calibri"/>
                <a:cs typeface="Times New Roman"/>
              </a:rPr>
              <a:t>t</a:t>
            </a:r>
            <a:r>
              <a:rPr lang="de-DE" sz="6600" b="1" dirty="0" err="1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e</a:t>
            </a:r>
            <a:r>
              <a:rPr lang="de-DE" sz="6600" b="1" dirty="0" err="1" smtClean="0">
                <a:latin typeface="Times New Roman"/>
                <a:ea typeface="Calibri"/>
                <a:cs typeface="Times New Roman"/>
              </a:rPr>
              <a:t>nt</a:t>
            </a:r>
            <a:r>
              <a:rPr lang="de-DE" sz="6600" b="1" dirty="0" smtClean="0">
                <a:latin typeface="Times New Roman"/>
                <a:ea typeface="Calibri"/>
                <a:cs typeface="Times New Roman"/>
              </a:rPr>
              <a:t>	w</a:t>
            </a:r>
            <a:r>
              <a:rPr lang="de-DE" sz="66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e</a:t>
            </a:r>
            <a:r>
              <a:rPr lang="de-DE" sz="6600" b="1" dirty="0" smtClean="0">
                <a:latin typeface="Times New Roman"/>
                <a:ea typeface="Calibri"/>
                <a:cs typeface="Times New Roman"/>
              </a:rPr>
              <a:t>b</a:t>
            </a:r>
            <a:endParaRPr lang="ru-RU" sz="105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r>
              <a:rPr lang="de-DE" sz="6600" b="1" dirty="0" smtClean="0">
                <a:latin typeface="Times New Roman"/>
                <a:ea typeface="Calibri"/>
                <a:cs typeface="Times New Roman"/>
              </a:rPr>
              <a:t>b</a:t>
            </a:r>
            <a:r>
              <a:rPr lang="de-DE" sz="66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e</a:t>
            </a:r>
            <a:r>
              <a:rPr lang="de-DE" sz="6600" b="1" dirty="0" smtClean="0">
                <a:latin typeface="Times New Roman"/>
                <a:ea typeface="Calibri"/>
                <a:cs typeface="Times New Roman"/>
              </a:rPr>
              <a:t>ll	</a:t>
            </a:r>
            <a:r>
              <a:rPr lang="de-DE" sz="6600" b="1" dirty="0" err="1" smtClean="0">
                <a:latin typeface="Times New Roman"/>
                <a:ea typeface="Calibri"/>
                <a:cs typeface="Times New Roman"/>
              </a:rPr>
              <a:t>b</a:t>
            </a:r>
            <a:r>
              <a:rPr lang="de-DE" sz="6600" b="1" dirty="0" err="1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e</a:t>
            </a:r>
            <a:r>
              <a:rPr lang="de-DE" sz="6600" b="1" dirty="0" err="1" smtClean="0">
                <a:latin typeface="Times New Roman"/>
                <a:ea typeface="Calibri"/>
                <a:cs typeface="Times New Roman"/>
              </a:rPr>
              <a:t>lt</a:t>
            </a:r>
            <a:endParaRPr lang="ru-RU" sz="105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None/>
            </a:pPr>
            <a:endParaRPr lang="ru-RU" sz="6200" dirty="0">
              <a:ea typeface="Calibri"/>
              <a:cs typeface="Times New Roman"/>
            </a:endParaRPr>
          </a:p>
          <a:p>
            <a:endParaRPr lang="ru-RU" sz="60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355976" y="1412776"/>
            <a:ext cx="0" cy="39604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www.numama.ru/images/photos/small/7aab707cb329c8cf223abd5ac0abcc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525802">
            <a:off x="7451792" y="404137"/>
            <a:ext cx="1296144" cy="1296144"/>
          </a:xfrm>
          <a:prstGeom prst="rect">
            <a:avLst/>
          </a:prstGeom>
          <a:solidFill>
            <a:srgbClr val="FFFF00">
              <a:alpha val="86000"/>
            </a:srgbClr>
          </a:solidFill>
          <a:ln>
            <a:noFill/>
          </a:ln>
          <a:effectLst>
            <a:softEdge rad="112500"/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259632" y="31367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Ee</a:t>
            </a:r>
            <a:r>
              <a:rPr lang="en-US" dirty="0" smtClean="0">
                <a:solidFill>
                  <a:srgbClr val="FF0000"/>
                </a:solidFill>
              </a:rPr>
              <a:t> [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:]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93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777"/>
            <a:ext cx="91440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Let’s read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980729"/>
            <a:ext cx="903649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</a:t>
            </a:r>
            <a:r>
              <a:rPr lang="en-US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600" b="1" i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   -  r</a:t>
            </a:r>
            <a:r>
              <a:rPr lang="en-US" sz="3600" b="1" i="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i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mp  -  l</a:t>
            </a:r>
            <a:r>
              <a:rPr lang="en-US" sz="3600" b="1" i="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mp</a:t>
            </a: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600" b="1" i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    - h</a:t>
            </a:r>
            <a:r>
              <a:rPr lang="en-US" sz="3600" b="1" i="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                                </a:t>
            </a: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i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   -  b</a:t>
            </a:r>
            <a:r>
              <a:rPr lang="en-US" sz="3600" b="1" i="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en-US" sz="3600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600" b="1" i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  -  r</a:t>
            </a:r>
            <a:r>
              <a:rPr lang="en-US" sz="3600" b="1" i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                                r</a:t>
            </a:r>
            <a:r>
              <a:rPr lang="en-US" sz="3600" b="1" i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  - r</a:t>
            </a:r>
            <a:r>
              <a:rPr lang="en-US" sz="3600" b="1" i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       </a:t>
            </a:r>
          </a:p>
          <a:p>
            <a:r>
              <a:rPr lang="en-US" sz="3600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                         tr</a:t>
            </a:r>
            <a:r>
              <a:rPr lang="en-US" sz="3600" b="1" i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  -  tr</a:t>
            </a:r>
            <a:r>
              <a:rPr lang="en-US" sz="3600" b="1" i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 </a:t>
            </a: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600" b="1" i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  -  j</a:t>
            </a:r>
            <a:r>
              <a:rPr lang="en-US" sz="3600" b="1" i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600" b="1" i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   -  r</a:t>
            </a:r>
            <a:r>
              <a:rPr lang="en-US" sz="3600" b="1" i="0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i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  - b</a:t>
            </a:r>
            <a:r>
              <a:rPr lang="en-US" sz="3600" b="1" i="0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600" b="1" i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  -  m</a:t>
            </a:r>
            <a:r>
              <a:rPr lang="en-US" sz="3600" b="1" i="0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i="0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  -  s</a:t>
            </a:r>
            <a:r>
              <a:rPr lang="en-US" sz="3600" b="1" i="0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0" i="0" dirty="0" smtClean="0">
                <a:solidFill>
                  <a:srgbClr val="6666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3600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31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272808" cy="6048672"/>
          </a:xfrm>
        </p:spPr>
        <p:txBody>
          <a:bodyPr/>
          <a:lstStyle/>
          <a:p>
            <a:pPr marL="0" indent="0" algn="ctr">
              <a:buNone/>
            </a:pPr>
            <a:r>
              <a:rPr lang="en-US" sz="6600" dirty="0" err="1" smtClean="0">
                <a:solidFill>
                  <a:srgbClr val="FF0000"/>
                </a:solidFill>
              </a:rPr>
              <a:t>Vv</a:t>
            </a:r>
            <a:r>
              <a:rPr lang="en-US" sz="6600" dirty="0" smtClean="0">
                <a:solidFill>
                  <a:srgbClr val="FF0000"/>
                </a:solidFill>
              </a:rPr>
              <a:t> [vi:]</a:t>
            </a:r>
            <a:br>
              <a:rPr lang="en-US" sz="66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/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6600" dirty="0" smtClean="0">
                <a:solidFill>
                  <a:srgbClr val="FF0000"/>
                </a:solidFill>
              </a:rPr>
              <a:t>[v]</a:t>
            </a:r>
            <a:br>
              <a:rPr lang="en-US" sz="6600" dirty="0" smtClean="0">
                <a:solidFill>
                  <a:srgbClr val="FF0000"/>
                </a:solidFill>
              </a:rPr>
            </a:b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6600" dirty="0" smtClean="0">
                <a:solidFill>
                  <a:srgbClr val="00B050"/>
                </a:solidFill>
              </a:rPr>
              <a:t>mo</a:t>
            </a:r>
            <a:r>
              <a:rPr lang="en-US" sz="6600" dirty="0" smtClean="0">
                <a:solidFill>
                  <a:srgbClr val="FF0000"/>
                </a:solidFill>
              </a:rPr>
              <a:t>v</a:t>
            </a:r>
            <a:r>
              <a:rPr lang="en-US" sz="6600" dirty="0" smtClean="0">
                <a:solidFill>
                  <a:srgbClr val="00B050"/>
                </a:solidFill>
              </a:rPr>
              <a:t>e</a:t>
            </a:r>
            <a:br>
              <a:rPr lang="en-US" sz="6600" dirty="0" smtClean="0">
                <a:solidFill>
                  <a:srgbClr val="00B050"/>
                </a:solidFill>
              </a:rPr>
            </a:br>
            <a:r>
              <a:rPr lang="en-US" sz="6600" dirty="0" err="1" smtClean="0">
                <a:solidFill>
                  <a:srgbClr val="FF0000"/>
                </a:solidFill>
              </a:rPr>
              <a:t>v</a:t>
            </a:r>
            <a:r>
              <a:rPr lang="en-US" sz="6600" dirty="0" err="1" smtClean="0">
                <a:solidFill>
                  <a:srgbClr val="00B050"/>
                </a:solidFill>
              </a:rPr>
              <a:t>ioline</a:t>
            </a:r>
            <a:r>
              <a:rPr lang="en-US" sz="6600" dirty="0" smtClean="0">
                <a:solidFill>
                  <a:srgbClr val="00B050"/>
                </a:solidFill>
              </a:rPr>
              <a:t/>
            </a:r>
            <a:br>
              <a:rPr lang="en-US" sz="6600" dirty="0" smtClean="0">
                <a:solidFill>
                  <a:srgbClr val="00B050"/>
                </a:solidFill>
              </a:rPr>
            </a:br>
            <a:r>
              <a:rPr lang="en-US" sz="6600" dirty="0" smtClean="0">
                <a:solidFill>
                  <a:srgbClr val="00B050"/>
                </a:solidFill>
              </a:rPr>
              <a:t>wol</a:t>
            </a:r>
            <a:r>
              <a:rPr lang="en-US" sz="6600" dirty="0" smtClean="0">
                <a:solidFill>
                  <a:srgbClr val="FF0000"/>
                </a:solidFill>
              </a:rPr>
              <a:t>v</a:t>
            </a:r>
            <a:r>
              <a:rPr lang="en-US" sz="6600" dirty="0" smtClean="0">
                <a:solidFill>
                  <a:srgbClr val="00B050"/>
                </a:solidFill>
              </a:rPr>
              <a:t>es</a:t>
            </a:r>
            <a:endParaRPr lang="ru-RU" sz="6600" dirty="0">
              <a:solidFill>
                <a:srgbClr val="00B050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134481" y="1558961"/>
            <a:ext cx="360040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24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8531"/>
            <a:ext cx="6512511" cy="504056"/>
          </a:xfrm>
        </p:spPr>
        <p:txBody>
          <a:bodyPr/>
          <a:lstStyle/>
          <a:p>
            <a:pPr marL="0" indent="0" algn="l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Домашнее задание</a:t>
            </a:r>
            <a:endParaRPr lang="ru-RU" sz="3600" dirty="0">
              <a:solidFill>
                <a:srgbClr val="00206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92696"/>
            <a:ext cx="8208912" cy="6062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1384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4462"/>
            <a:ext cx="8568952" cy="6308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800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884"/>
            <a:ext cx="9036496" cy="720080"/>
          </a:xfrm>
        </p:spPr>
        <p:txBody>
          <a:bodyPr/>
          <a:lstStyle/>
          <a:p>
            <a:pPr marL="0" indent="0" algn="l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Make plural from singular: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764704"/>
            <a:ext cx="8496944" cy="5904656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</a:rPr>
              <a:t>Cat –</a:t>
            </a:r>
          </a:p>
          <a:p>
            <a:pPr algn="l"/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</a:rPr>
              <a:t>Dog – </a:t>
            </a:r>
          </a:p>
          <a:p>
            <a:pPr algn="l"/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</a:rPr>
              <a:t>Fox – </a:t>
            </a:r>
          </a:p>
          <a:p>
            <a:pPr algn="l"/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</a:rPr>
              <a:t>Parrot –</a:t>
            </a:r>
          </a:p>
          <a:p>
            <a:pPr algn="l"/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</a:rPr>
              <a:t>Crocodile – </a:t>
            </a:r>
          </a:p>
          <a:p>
            <a:pPr algn="l"/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</a:rPr>
              <a:t>Frog – </a:t>
            </a:r>
          </a:p>
          <a:p>
            <a:pPr algn="l"/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</a:rPr>
              <a:t>Match – </a:t>
            </a:r>
          </a:p>
          <a:p>
            <a:pPr algn="l"/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</a:rPr>
              <a:t>Fish - </a:t>
            </a:r>
          </a:p>
          <a:p>
            <a:pPr algn="l"/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393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87624" y="836712"/>
            <a:ext cx="6330534" cy="2664296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Д/з:</a:t>
            </a:r>
          </a:p>
          <a:p>
            <a:pPr algn="ctr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Подготовиться к с/р по множественному числу;</a:t>
            </a:r>
          </a:p>
          <a:p>
            <a:pPr algn="ctr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РТ- стр.19-20;</a:t>
            </a:r>
          </a:p>
          <a:p>
            <a:pPr algn="ctr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Упр. 6 стр. 43</a:t>
            </a:r>
          </a:p>
          <a:p>
            <a:pPr algn="ctr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3523631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100</TotalTime>
  <Words>113</Words>
  <Application>Microsoft Office PowerPoint</Application>
  <PresentationFormat>Экран (4:3)</PresentationFormat>
  <Paragraphs>36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The 23rd of November</vt:lpstr>
      <vt:lpstr>The 23rd of November [k] – cockerel, car, cook, cake, truck; [s] – city, sit, socks, cinema, soup; [Λ] – cup, truck, summer, bus. Clap your hands when you hear: [k] – cockerel, socks, bus, truck, car. [Λ] – cup, cook, sit, bus, summer. [s] – soup, car, cinema, summer, cup. </vt:lpstr>
      <vt:lpstr>Ee [i:]</vt:lpstr>
      <vt:lpstr>Let’s read </vt:lpstr>
      <vt:lpstr>Vv [vi:]  [v]  move violine wolves</vt:lpstr>
      <vt:lpstr>Домашнее задание</vt:lpstr>
      <vt:lpstr>Презентация PowerPoint</vt:lpstr>
      <vt:lpstr>Make plural from singular: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15</cp:revision>
  <dcterms:created xsi:type="dcterms:W3CDTF">2015-11-22T13:19:22Z</dcterms:created>
  <dcterms:modified xsi:type="dcterms:W3CDTF">2015-11-22T14:59:52Z</dcterms:modified>
</cp:coreProperties>
</file>